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85F"/>
    <a:srgbClr val="132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58" autoAdjust="0"/>
  </p:normalViewPr>
  <p:slideViewPr>
    <p:cSldViewPr>
      <p:cViewPr>
        <p:scale>
          <a:sx n="77" d="100"/>
          <a:sy n="77" d="100"/>
        </p:scale>
        <p:origin x="-117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060848"/>
            <a:ext cx="8229600" cy="4065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Strategic Managerial Accounting: hospitality, tourism &amp; events applications 6e</a:t>
            </a:r>
          </a:p>
          <a:p>
            <a:pPr lvl="0"/>
            <a:endParaRPr lang="cy-GB" dirty="0" smtClean="0"/>
          </a:p>
          <a:p>
            <a:pPr lvl="0"/>
            <a:endParaRPr lang="en-US" dirty="0"/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2039938" y="6497638"/>
            <a:ext cx="710406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/>
            <a:r>
              <a:rPr lang="en-GB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© </a:t>
            </a:r>
            <a:r>
              <a:rPr lang="en-GB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2012 Jones </a:t>
            </a:r>
            <a:r>
              <a:rPr lang="en-GB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et al: </a:t>
            </a:r>
            <a:r>
              <a:rPr lang="en-GB" sz="9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Strategic</a:t>
            </a:r>
            <a:r>
              <a:rPr lang="en-GB" sz="900" i="1" baseline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Managerial Accounting: </a:t>
            </a:r>
            <a:r>
              <a:rPr lang="en-US" sz="9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Hospitality, Tourism &amp; Events Applications</a:t>
            </a:r>
            <a:r>
              <a:rPr lang="en-GB" sz="9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6thedition</a:t>
            </a:r>
            <a:r>
              <a:rPr lang="en-GB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sz="9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Goodfellow</a:t>
            </a:r>
            <a:r>
              <a:rPr lang="en-GB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Publishers</a:t>
            </a:r>
          </a:p>
        </p:txBody>
      </p:sp>
      <p:pic>
        <p:nvPicPr>
          <p:cNvPr id="8" name="Picture 7" descr="GP_JONES_WEB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52320" y="260647"/>
            <a:ext cx="1276475" cy="1662841"/>
          </a:xfrm>
          <a:prstGeom prst="rect">
            <a:avLst/>
          </a:prstGeom>
        </p:spPr>
      </p:pic>
      <p:pic>
        <p:nvPicPr>
          <p:cNvPr id="9" name="Picture 8" descr="GP LOGO1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95536" y="6165304"/>
            <a:ext cx="504056" cy="48534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ctr" defTabSz="914400" rtl="0" eaLnBrk="1" latinLnBrk="0" hangingPunct="1">
        <a:spcBef>
          <a:spcPct val="20000"/>
        </a:spcBef>
        <a:buFont typeface="Arial" pitchFamily="34" charset="0"/>
        <a:buNone/>
        <a:defRPr sz="3200" b="1" kern="1200" baseline="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Chapter </a:t>
            </a:r>
            <a:r>
              <a:rPr lang="en-US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Revenue &amp; Yield Management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Objectives 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After studying this topic you should be able to:</a:t>
            </a:r>
          </a:p>
          <a:p>
            <a:pPr algn="l"/>
            <a:endParaRPr lang="en-GB" b="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Understand the concepts of yield/revenue management;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Appreciate the characteristics needed for successful revenue management within organisations;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Develop knowledge of revenue management calculations and processes; and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Identify revenue management limitations in different environments, including profit maximisation issues.</a:t>
            </a: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78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Yield </a:t>
            </a:r>
            <a:r>
              <a:rPr lang="en-US" b="1" dirty="0" smtClean="0">
                <a:solidFill>
                  <a:schemeClr val="bg1"/>
                </a:solidFill>
              </a:rPr>
              <a:t>Management 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fontScale="92500"/>
          </a:bodyPr>
          <a:lstStyle/>
          <a:p>
            <a:pPr algn="l"/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Focuses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on maximising the revenue yield from the combination of selling price and volume of activity. 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It could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be seen as tactical, rather than strategic  and had a 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narrow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focus – for example selling a plane seat, event ticket, or a hotel room, but not considering ‘secondary’ spend in other areas </a:t>
            </a:r>
            <a:endParaRPr lang="en-US" b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59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Revenue </a:t>
            </a:r>
            <a:r>
              <a:rPr lang="en-US" b="1" dirty="0" smtClean="0">
                <a:solidFill>
                  <a:schemeClr val="bg1"/>
                </a:solidFill>
              </a:rPr>
              <a:t>Management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/>
          </a:bodyPr>
          <a:lstStyle/>
          <a:p>
            <a:pPr algn="l"/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Revenue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management is seen as a development of yield management, 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it looks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at ‘the bigger picture’, considering the fuller implications from a strategic perspective, so has a broader focus.</a:t>
            </a:r>
          </a:p>
        </p:txBody>
      </p:sp>
    </p:spTree>
    <p:extLst>
      <p:ext uri="{BB962C8B-B14F-4D97-AF65-F5344CB8AC3E}">
        <p14:creationId xmlns:p14="http://schemas.microsoft.com/office/powerpoint/2010/main" val="104959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Yield </a:t>
            </a:r>
            <a:r>
              <a:rPr lang="en-US" b="1" dirty="0">
                <a:solidFill>
                  <a:schemeClr val="bg1"/>
                </a:solidFill>
              </a:rPr>
              <a:t>management </a:t>
            </a:r>
            <a:r>
              <a:rPr lang="en-US" b="1" dirty="0" smtClean="0">
                <a:solidFill>
                  <a:schemeClr val="bg1"/>
                </a:solidFill>
              </a:rPr>
              <a:t>(YM) formula 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1440160"/>
          </a:xfrm>
        </p:spPr>
        <p:txBody>
          <a:bodyPr>
            <a:normAutofit fontScale="92500" lnSpcReduction="20000"/>
          </a:bodyPr>
          <a:lstStyle/>
          <a:p>
            <a:endParaRPr lang="en-GB" b="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YM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% = </a:t>
            </a:r>
            <a:r>
              <a:rPr lang="en-GB" b="0" u="sng" dirty="0">
                <a:solidFill>
                  <a:schemeClr val="tx2">
                    <a:lumMod val="75000"/>
                  </a:schemeClr>
                </a:solidFill>
              </a:rPr>
              <a:t>Achieved Revenue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 * 100</a:t>
            </a:r>
          </a:p>
          <a:p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  Potential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revenue</a:t>
            </a: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23" t="19933" r="12533" b="47297"/>
          <a:stretch/>
        </p:blipFill>
        <p:spPr bwMode="auto">
          <a:xfrm>
            <a:off x="395536" y="3517411"/>
            <a:ext cx="8489093" cy="2397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959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Characteristics </a:t>
            </a:r>
            <a:r>
              <a:rPr lang="en-GB" b="1" dirty="0">
                <a:solidFill>
                  <a:schemeClr val="bg1"/>
                </a:solidFill>
              </a:rPr>
              <a:t>required for revenue </a:t>
            </a:r>
            <a:r>
              <a:rPr lang="en-GB" b="1" dirty="0" smtClean="0">
                <a:solidFill>
                  <a:schemeClr val="bg1"/>
                </a:solidFill>
              </a:rPr>
              <a:t>management (</a:t>
            </a:r>
            <a:r>
              <a:rPr lang="en-GB" b="1" dirty="0" err="1" smtClean="0">
                <a:solidFill>
                  <a:schemeClr val="bg1"/>
                </a:solidFill>
              </a:rPr>
              <a:t>pt</a:t>
            </a:r>
            <a:r>
              <a:rPr lang="en-GB" b="1" dirty="0" smtClean="0">
                <a:solidFill>
                  <a:schemeClr val="bg1"/>
                </a:solidFill>
              </a:rPr>
              <a:t> 1)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Product/Service is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perishable</a:t>
            </a:r>
          </a:p>
          <a:p>
            <a:pPr marL="457200" indent="-457200" algn="l">
              <a:buFont typeface="Wingdings" pitchFamily="2" charset="2"/>
              <a:buChar char="Ø"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Relatively fixed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capacity</a:t>
            </a:r>
          </a:p>
          <a:p>
            <a:pPr marL="457200" indent="-457200" algn="l">
              <a:buFont typeface="Wingdings" pitchFamily="2" charset="2"/>
              <a:buChar char="Ø"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Fluctuating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demand</a:t>
            </a:r>
          </a:p>
          <a:p>
            <a:pPr marL="457200" indent="-457200" algn="l">
              <a:buFont typeface="Wingdings" pitchFamily="2" charset="2"/>
              <a:buChar char="Ø"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Suitable cost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structure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59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Characteristics </a:t>
            </a:r>
            <a:r>
              <a:rPr lang="en-GB" b="1" dirty="0">
                <a:solidFill>
                  <a:schemeClr val="bg1"/>
                </a:solidFill>
              </a:rPr>
              <a:t>required </a:t>
            </a:r>
            <a:r>
              <a:rPr lang="en-GB" b="1">
                <a:solidFill>
                  <a:schemeClr val="bg1"/>
                </a:solidFill>
              </a:rPr>
              <a:t>for </a:t>
            </a:r>
            <a:r>
              <a:rPr lang="en-GB" b="1" smtClean="0">
                <a:solidFill>
                  <a:schemeClr val="bg1"/>
                </a:solidFill>
              </a:rPr>
              <a:t>  revenue </a:t>
            </a:r>
            <a:r>
              <a:rPr lang="en-GB" b="1" dirty="0" smtClean="0">
                <a:solidFill>
                  <a:schemeClr val="bg1"/>
                </a:solidFill>
              </a:rPr>
              <a:t>management (</a:t>
            </a:r>
            <a:r>
              <a:rPr lang="en-GB" b="1" dirty="0" err="1" smtClean="0">
                <a:solidFill>
                  <a:schemeClr val="bg1"/>
                </a:solidFill>
              </a:rPr>
              <a:t>pt</a:t>
            </a:r>
            <a:r>
              <a:rPr lang="en-GB" b="1" dirty="0" smtClean="0">
                <a:solidFill>
                  <a:schemeClr val="bg1"/>
                </a:solidFill>
              </a:rPr>
              <a:t> 2)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Duration control</a:t>
            </a:r>
          </a:p>
          <a:p>
            <a:pPr marL="457200" indent="-457200" algn="l">
              <a:buFont typeface="Wingdings" pitchFamily="2" charset="2"/>
              <a:buChar char="Ø"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Advanced sales are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common</a:t>
            </a:r>
          </a:p>
          <a:p>
            <a:pPr marL="457200" indent="-457200" algn="l">
              <a:buFont typeface="Wingdings" pitchFamily="2" charset="2"/>
              <a:buChar char="Ø"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Ability to segment the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market</a:t>
            </a:r>
          </a:p>
          <a:p>
            <a:pPr marL="457200" indent="-457200" algn="l">
              <a:buFont typeface="Wingdings" pitchFamily="2" charset="2"/>
              <a:buChar char="Ø"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Overbooking policy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87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fr-FR" b="1" dirty="0" smtClean="0">
                <a:solidFill>
                  <a:schemeClr val="bg1"/>
                </a:solidFill>
              </a:rPr>
              <a:t>Drivers for Revenue Management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617198"/>
              </p:ext>
            </p:extLst>
          </p:nvPr>
        </p:nvGraphicFramePr>
        <p:xfrm>
          <a:off x="755576" y="2132856"/>
          <a:ext cx="7920880" cy="3888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0240"/>
                <a:gridCol w="2880320"/>
                <a:gridCol w="2880320"/>
              </a:tblGrid>
              <a:tr h="4109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Few Prices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Many Prices</a:t>
                      </a:r>
                    </a:p>
                  </a:txBody>
                  <a:tcPr marL="68580" marR="68580" marT="0" marB="0"/>
                </a:tc>
              </a:tr>
              <a:tr h="19653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Controlled Duration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QUADRANT 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Conference Centres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Cinemas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Spas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Stadiums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Venue Hire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QUADRANT 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Airlines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Hotels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Cruise Liners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Car Rental</a:t>
                      </a:r>
                    </a:p>
                  </a:txBody>
                  <a:tcPr marL="68580" marR="68580" marT="0" marB="0"/>
                </a:tc>
              </a:tr>
              <a:tr h="15121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Uncontrolled Duration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QUADRANT 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Golf </a:t>
                      </a:r>
                      <a:r>
                        <a:rPr lang="en-GB" sz="18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Courses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Restaurants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QUADRANT 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Private </a:t>
                      </a:r>
                      <a:r>
                        <a:rPr lang="en-GB" sz="18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Hospitals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Private Care Homes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115616" y="5877272"/>
            <a:ext cx="3808512" cy="566776"/>
          </a:xfrm>
        </p:spPr>
        <p:txBody>
          <a:bodyPr>
            <a:normAutofit fontScale="47500" lnSpcReduction="20000"/>
          </a:bodyPr>
          <a:lstStyle/>
          <a:p>
            <a:endParaRPr lang="en-GB" dirty="0" smtClean="0"/>
          </a:p>
          <a:p>
            <a:r>
              <a:rPr lang="en-GB" b="0" dirty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(Adapted from </a:t>
            </a:r>
            <a:r>
              <a:rPr lang="en-GB" b="0" dirty="0" err="1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Kimes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&amp; Chase 1998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59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Summary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fontScale="62500" lnSpcReduction="20000"/>
          </a:bodyPr>
          <a:lstStyle/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Revenue management is about selling the right product to the right customer for the right price at the right time.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The yield management formula can be used to combine the impact of volume of sales and selling price in one measure.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Revenue management is not suited to every situation and works best when certain characteristics are present.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Products and service can be adapted to make them more conducive to using revenue management.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Concern needs to be given to ensuring revenue maximisation is not at the cost of profit maximisation.</a:t>
            </a:r>
            <a:endParaRPr lang="en-US" b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59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348</Words>
  <Application>Microsoft Office PowerPoint</Application>
  <PresentationFormat>On-screen Show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Chapter 7</vt:lpstr>
      <vt:lpstr> Objectives  </vt:lpstr>
      <vt:lpstr> Yield Management  </vt:lpstr>
      <vt:lpstr> Revenue Management </vt:lpstr>
      <vt:lpstr>Yield management (YM) formula  </vt:lpstr>
      <vt:lpstr>Characteristics required for revenue management (pt 1)</vt:lpstr>
      <vt:lpstr>Characteristics required for   revenue management (pt 2)</vt:lpstr>
      <vt:lpstr>Drivers for Revenue Management </vt:lpstr>
      <vt:lpstr>Summary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TAJ</dc:creator>
  <cp:lastModifiedBy>TAJ</cp:lastModifiedBy>
  <cp:revision>7</cp:revision>
  <dcterms:created xsi:type="dcterms:W3CDTF">2012-08-01T20:46:07Z</dcterms:created>
  <dcterms:modified xsi:type="dcterms:W3CDTF">2012-08-26T11:09:48Z</dcterms:modified>
</cp:coreProperties>
</file>